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6" r:id="rId3"/>
    <p:sldId id="265" r:id="rId4"/>
    <p:sldId id="258" r:id="rId5"/>
    <p:sldId id="259" r:id="rId6"/>
    <p:sldId id="273" r:id="rId7"/>
    <p:sldId id="275" r:id="rId8"/>
    <p:sldId id="274" r:id="rId9"/>
    <p:sldId id="276" r:id="rId10"/>
    <p:sldId id="267" r:id="rId11"/>
    <p:sldId id="281" r:id="rId12"/>
    <p:sldId id="282" r:id="rId13"/>
    <p:sldId id="283" r:id="rId14"/>
    <p:sldId id="284" r:id="rId15"/>
    <p:sldId id="285" r:id="rId16"/>
    <p:sldId id="264" r:id="rId17"/>
    <p:sldId id="269" r:id="rId18"/>
    <p:sldId id="280" r:id="rId19"/>
    <p:sldId id="268" r:id="rId20"/>
    <p:sldId id="277" r:id="rId21"/>
    <p:sldId id="261" r:id="rId22"/>
    <p:sldId id="262" r:id="rId23"/>
    <p:sldId id="279" r:id="rId24"/>
    <p:sldId id="278" r:id="rId25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A58"/>
    <a:srgbClr val="418B42"/>
    <a:srgbClr val="B7F5FB"/>
    <a:srgbClr val="FFDAB6"/>
    <a:srgbClr val="BD4B00"/>
    <a:srgbClr val="FFA527"/>
    <a:srgbClr val="F590D8"/>
    <a:srgbClr val="94A0F5"/>
    <a:srgbClr val="EEF875"/>
    <a:srgbClr val="E8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6" autoAdjust="0"/>
    <p:restoredTop sz="88406" autoAdjust="0"/>
  </p:normalViewPr>
  <p:slideViewPr>
    <p:cSldViewPr>
      <p:cViewPr>
        <p:scale>
          <a:sx n="90" d="100"/>
          <a:sy n="90" d="100"/>
        </p:scale>
        <p:origin x="-1392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000F57-F871-BD4A-B8FE-A03066B28FEF}" type="slidenum">
              <a:rPr lang="en-US"/>
              <a:pPr/>
              <a:t>22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4075" y="754063"/>
            <a:ext cx="4960938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66629" y="4714969"/>
            <a:ext cx="5335831" cy="44673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 </a:t>
            </a:r>
            <a:r>
              <a:rPr lang="fr-FR" dirty="0" err="1" smtClean="0"/>
              <a:t>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 </a:t>
            </a:r>
            <a:r>
              <a:rPr lang="fr-FR" dirty="0" err="1" smtClean="0"/>
              <a:t>NAME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93DDBC-C880-44EC-9BBD-D64543A08DC9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184917-6DB9-4DA3-A0D5-565FFC40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hyperlink" Target="htpp://www.eurecom.fr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8" cstate="print"/>
          <a:srcRect t="13661" b="13661"/>
          <a:stretch>
            <a:fillRect/>
          </a:stretch>
        </p:blipFill>
        <p:spPr>
          <a:xfrm>
            <a:off x="0" y="6381328"/>
            <a:ext cx="743663" cy="504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  <p:sldLayoutId id="2147483881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mo.everythingisconnected.be/estimated_normalized_distance?from=http://dbpedia.org/resource/Madrid&amp;to=http://dbpedia.org/resource/Paris" TargetMode="External"/><Relationship Id="rId3" Type="http://schemas.openxmlformats.org/officeDocument/2006/relationships/hyperlink" Target="http://demo.everythingisconnected.be/estimated_normalized_distance_matrix?uri=http://dbpedia.org/resource/Barack_Obama;http://dbpedia.org/resource/Vladimir_Putin;http://dbpedia.org/resource/White_House;http://dbpedia.org/resource/Mosco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3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hyperlink" Target="http://linkedtv.project.cwi.nl/news/mainscreen.html" TargetMode="External"/><Relationship Id="rId5" Type="http://schemas.openxmlformats.org/officeDocument/2006/relationships/hyperlink" Target="http://linkedtv.project.cwi.nl/new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32.jpeg"/><Relationship Id="rId6" Type="http://schemas.microsoft.com/office/2007/relationships/hdphoto" Target="../media/hdphoto1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jpe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hyperlink" Target="http://nerd.eurecom.fr/ontology" TargetMode="External"/><Relationship Id="rId18" Type="http://schemas.openxmlformats.org/officeDocument/2006/relationships/hyperlink" Target="http://nerd.eurecom.fr/api/application.wadl" TargetMode="External"/><Relationship Id="rId19" Type="http://schemas.openxmlformats.org/officeDocument/2006/relationships/hyperlink" Target="http://nerd.eurecom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Expansion: Results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62856"/>
            <a:ext cx="6408712" cy="199984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4408" y="2433811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0594" y="2636912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11967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5616" y="136907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15616" y="154140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15616" y="17137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4408" y="1886056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0594" y="2261485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0594" y="208915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88" y="474576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74" y="4954361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96" y="35010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496" y="36788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5496" y="38566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6" y="403447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74" y="4567940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474" y="4390118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066" y="421229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6" y="531000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066" y="513218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066" y="5487827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66" y="5665649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66" y="602128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66" y="58434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devocht\Documents\connected_fig\ste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396902"/>
            <a:ext cx="5969000" cy="49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592" y="980728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/>
              <a:t>For each pair of </a:t>
            </a:r>
            <a:r>
              <a:rPr lang="en-US" sz="2000" b="1" dirty="0" smtClean="0"/>
              <a:t>results: Iterative </a:t>
            </a:r>
            <a:r>
              <a:rPr lang="en-US" sz="2000" b="1" dirty="0" smtClean="0"/>
              <a:t>generating </a:t>
            </a:r>
            <a:r>
              <a:rPr lang="en-US" sz="2000" b="1" dirty="0" err="1" smtClean="0"/>
              <a:t>DBpedia</a:t>
            </a:r>
            <a:r>
              <a:rPr lang="en-US" sz="2000" b="1" dirty="0" smtClean="0"/>
              <a:t> paths using </a:t>
            </a:r>
            <a:r>
              <a:rPr lang="en-US" sz="2000" b="1" dirty="0" err="1" smtClean="0"/>
              <a:t>EiCE</a:t>
            </a:r>
            <a:r>
              <a:rPr lang="en-US" sz="2000" b="1" dirty="0" smtClean="0"/>
              <a:t> [1].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381000" y="6381690"/>
            <a:ext cx="487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[1] http://github.com/mmlab/eice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-36512" y="1413937"/>
            <a:ext cx="23355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 </a:t>
            </a:r>
            <a:r>
              <a:rPr lang="en-US" sz="2200" dirty="0" err="1" smtClean="0"/>
              <a:t>Barack_Obama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6934200" y="3683913"/>
            <a:ext cx="220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</a:t>
            </a:r>
            <a:r>
              <a:rPr lang="en-US" sz="2400" dirty="0" err="1" smtClean="0"/>
              <a:t>Vladimir_Putin</a:t>
            </a:r>
            <a:endParaRPr lang="en-US" sz="2200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2600" y="1396902"/>
            <a:ext cx="5968999" cy="49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520" y="980728"/>
            <a:ext cx="8433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/>
              <a:t>Computing of initial path: </a:t>
            </a:r>
            <a:r>
              <a:rPr lang="en-US" sz="2000" b="1" dirty="0" smtClean="0"/>
              <a:t>Preferring </a:t>
            </a:r>
            <a:r>
              <a:rPr lang="en-US" sz="2000" b="1" dirty="0" smtClean="0"/>
              <a:t>links with lower weight first (thinner lines).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76200" y="1143000"/>
            <a:ext cx="2133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 </a:t>
            </a:r>
            <a:r>
              <a:rPr lang="en-US" sz="2200" dirty="0" err="1" smtClean="0"/>
              <a:t>Barack_Obama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6934200" y="3683913"/>
            <a:ext cx="220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</a:t>
            </a:r>
            <a:r>
              <a:rPr lang="en-US" sz="2400" dirty="0" err="1" smtClean="0"/>
              <a:t>Vladimir_Putin</a:t>
            </a:r>
            <a:endParaRPr lang="en-US" sz="22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85800" y="3213555"/>
            <a:ext cx="20201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886200" y="2114490"/>
            <a:ext cx="3361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68319" y="6254817"/>
            <a:ext cx="86470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Path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1 = Barack Obama – Abdul </a:t>
            </a:r>
            <a:r>
              <a:rPr kumimoji="0" lang="en-US" altLang="en-US" sz="14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Kallon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Freetown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United Stat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es -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Russia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97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69180" y="1396903"/>
            <a:ext cx="5935838" cy="4912417"/>
            <a:chOff x="1769180" y="1295400"/>
            <a:chExt cx="5935838" cy="491241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69180" y="1295400"/>
              <a:ext cx="5935838" cy="4912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514518" y="5562600"/>
              <a:ext cx="190500" cy="64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5496" y="980728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Visited nodes being ignored in next iteration.</a:t>
            </a:r>
            <a:endParaRPr lang="en-US" sz="2000" b="1" dirty="0"/>
          </a:p>
        </p:txBody>
      </p:sp>
      <p:sp>
        <p:nvSpPr>
          <p:cNvPr id="6" name="Oval 5"/>
          <p:cNvSpPr/>
          <p:nvPr/>
        </p:nvSpPr>
        <p:spPr>
          <a:xfrm>
            <a:off x="6019800" y="3230116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76500" y="2654052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57600" y="2726060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46571" y="2769513"/>
            <a:ext cx="11256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:Russia</a:t>
            </a: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470" y="2470606"/>
            <a:ext cx="19094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Abdul_Kallon</a:t>
            </a: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817620" y="2114490"/>
            <a:ext cx="3361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" y="1341929"/>
            <a:ext cx="24795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 </a:t>
            </a:r>
            <a:r>
              <a:rPr lang="en-US" sz="2200" dirty="0" err="1" smtClean="0"/>
              <a:t>Barack_Obama</a:t>
            </a:r>
            <a:endParaRPr lang="en-US" sz="2200" dirty="0"/>
          </a:p>
        </p:txBody>
      </p:sp>
      <p:sp>
        <p:nvSpPr>
          <p:cNvPr id="15" name="Rectangle 14"/>
          <p:cNvSpPr/>
          <p:nvPr/>
        </p:nvSpPr>
        <p:spPr>
          <a:xfrm>
            <a:off x="6934200" y="3683913"/>
            <a:ext cx="220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</a:t>
            </a:r>
            <a:r>
              <a:rPr lang="en-US" sz="2400" dirty="0" err="1" smtClean="0"/>
              <a:t>Vladimir_Putin</a:t>
            </a:r>
            <a:endParaRPr lang="en-US" sz="22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00800" y="4938355"/>
            <a:ext cx="1596143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2000" dirty="0" smtClean="0"/>
              <a:t>Independent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/>
              <a:t>_(politician)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856695" y="4358788"/>
            <a:ext cx="18517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58346" y="1562457"/>
            <a:ext cx="2474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Columbia_University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885550" y="3257490"/>
            <a:ext cx="17814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United_States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268319" y="6254817"/>
            <a:ext cx="86470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Path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2 = Barack Obama – Columbia University – United Stat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es – New York City– New York City(Leader) – Independent Politician 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578946" y="3816228"/>
            <a:ext cx="183133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2000" dirty="0" err="1" smtClean="0"/>
              <a:t>New_York_City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841142" y="5115766"/>
            <a:ext cx="1831335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2000" dirty="0" err="1" smtClean="0"/>
              <a:t>New_York_City</a:t>
            </a:r>
            <a:endParaRPr lang="en-US" sz="20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/>
              <a:t>(leader)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5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16" grpId="0" animBg="1"/>
      <p:bldP spid="17" grpId="0" animBg="1"/>
      <p:bldP spid="4" grpId="0"/>
      <p:bldP spid="19" grpId="0"/>
      <p:bldP spid="21" grpId="0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69180" y="1420002"/>
            <a:ext cx="5935838" cy="4961326"/>
            <a:chOff x="1769180" y="1309045"/>
            <a:chExt cx="5935838" cy="496132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69180" y="1309045"/>
              <a:ext cx="5935838" cy="488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769180" y="5660771"/>
              <a:ext cx="1905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319608" y="1052736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Iterating continues until no more paths can be found.</a:t>
            </a:r>
            <a:endParaRPr lang="en-US" sz="20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7543800" y="5181599"/>
            <a:ext cx="788988" cy="1089089"/>
            <a:chOff x="7543800" y="5181599"/>
            <a:chExt cx="788988" cy="1089089"/>
          </a:xfrm>
        </p:grpSpPr>
        <p:pic>
          <p:nvPicPr>
            <p:cNvPr id="2050" name="Picture 2" descr="C:\Users\ldevocht\Documents\connected_fig\step_loo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5194363"/>
              <a:ext cx="788988" cy="1076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7543800" y="5270563"/>
              <a:ext cx="161218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53400" y="5181599"/>
              <a:ext cx="179388" cy="127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-225896" y="1484784"/>
            <a:ext cx="26376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 </a:t>
            </a:r>
            <a:r>
              <a:rPr lang="en-US" sz="2200" dirty="0" err="1" smtClean="0"/>
              <a:t>Barack_Obama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6876256" y="3683913"/>
            <a:ext cx="2267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:</a:t>
            </a:r>
            <a:r>
              <a:rPr lang="en-US" sz="2400" dirty="0" err="1" smtClean="0"/>
              <a:t>Vladimir_Putin</a:t>
            </a:r>
            <a:endParaRPr lang="en-US" sz="2200" dirty="0"/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9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9592" y="1052736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smtClean="0"/>
              <a:t>Computation of the average path lengths,</a:t>
            </a:r>
          </a:p>
          <a:p>
            <a:pPr algn="l"/>
            <a:r>
              <a:rPr lang="en-US" sz="2000" b="1" dirty="0"/>
              <a:t>a</a:t>
            </a:r>
            <a:r>
              <a:rPr lang="en-US" sz="2000" b="1" dirty="0" smtClean="0"/>
              <a:t>fter k iterations: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914400" y="1890698"/>
            <a:ext cx="746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(Path 1)  = 6</a:t>
            </a:r>
          </a:p>
          <a:p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(Path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2)  = 7</a:t>
            </a:r>
          </a:p>
          <a:p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… 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Length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(Path k)  = n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Average_Length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(: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Barack_Obama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, 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) = (13 + … + n)/k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4572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(: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Barack_Obama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: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  = </a:t>
            </a: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normalize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Average_Length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 </a:t>
            </a:r>
          </a:p>
          <a:p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…</a:t>
            </a:r>
            <a:endParaRPr lang="en-US" dirty="0" smtClean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Adjacency Matrix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0" y="3522712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012160" y="2636912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2"/>
              </a:rPr>
              <a:t>http://demo.everythingisconnected.be/estimated_normalized_distance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5292080" y="40770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u="sng" dirty="0">
                <a:hlinkClick r:id="rId3"/>
              </a:rPr>
              <a:t>http://demo.everythingisconnected.be/estimated_normalized_distance_matrix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30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667000"/>
            <a:ext cx="2463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31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18</a:t>
            </a:fld>
            <a:endParaRPr lang="en-US" dirty="0"/>
          </a:p>
        </p:txBody>
      </p:sp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7849559" cy="2376264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2411760" y="980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Frequent</a:t>
            </a:r>
            <a:r>
              <a:rPr lang="en-US" b="1" dirty="0" smtClean="0"/>
              <a:t> Nodes </a:t>
            </a:r>
            <a:r>
              <a:rPr lang="en-US" dirty="0" smtClean="0"/>
              <a:t>and</a:t>
            </a:r>
            <a:r>
              <a:rPr lang="en-US" b="1" dirty="0" smtClean="0"/>
              <a:t> Properties</a:t>
            </a:r>
            <a:endParaRPr lang="en-US" b="1" baseline="-25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4221088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In the context of the newscast,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b="1" dirty="0" smtClean="0">
                <a:solidFill>
                  <a:srgbClr val="BD4B00"/>
                </a:solidFill>
              </a:rPr>
              <a:t>Geographical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dirty="0" smtClean="0"/>
              <a:t>and</a:t>
            </a:r>
            <a:r>
              <a:rPr lang="en-US" sz="1600" dirty="0" smtClean="0">
                <a:solidFill>
                  <a:srgbClr val="418B42"/>
                </a:solidFill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</a:rPr>
              <a:t>political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matter!!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60432" y="1772816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75656" y="4223990"/>
            <a:ext cx="2088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Some </a:t>
            </a:r>
            <a:r>
              <a:rPr lang="en-US" sz="1600" b="1" dirty="0" smtClean="0">
                <a:solidFill>
                  <a:srgbClr val="000000"/>
                </a:solidFill>
              </a:rPr>
              <a:t>frequent classes</a:t>
            </a:r>
            <a:r>
              <a:rPr lang="en-US" sz="1600" dirty="0" smtClean="0">
                <a:solidFill>
                  <a:srgbClr val="000000"/>
                </a:solidFill>
              </a:rPr>
              <a:t> already detected are further </a:t>
            </a:r>
            <a:r>
              <a:rPr lang="en-US" sz="1600" b="1" dirty="0" smtClean="0">
                <a:solidFill>
                  <a:srgbClr val="000000"/>
                </a:solidFill>
              </a:rPr>
              <a:t>promoted</a:t>
            </a:r>
            <a:r>
              <a:rPr lang="en-US" sz="1600" dirty="0" smtClean="0">
                <a:solidFill>
                  <a:srgbClr val="000000"/>
                </a:solidFill>
              </a:rPr>
              <a:t>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60432" y="218686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0432" y="2393885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60432" y="2807931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0432" y="322197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60432" y="342900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60432" y="301495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0432" y="26009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60432" y="1979839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536" y="2204864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5536" y="2041103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36" y="2617167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19</a:t>
            </a:fld>
            <a:endParaRPr lang="en-US" dirty="0"/>
          </a:p>
        </p:txBody>
      </p:sp>
      <p:pic>
        <p:nvPicPr>
          <p:cNvPr id="10" name="Picture 9" descr="Screen Shot 2014-04-04 at 1.30.3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876"/>
          <a:stretch/>
        </p:blipFill>
        <p:spPr>
          <a:xfrm>
            <a:off x="3651708" y="1988840"/>
            <a:ext cx="4998108" cy="3528392"/>
          </a:xfrm>
          <a:prstGeom prst="rect">
            <a:avLst/>
          </a:prstGeom>
        </p:spPr>
      </p:pic>
      <p:sp>
        <p:nvSpPr>
          <p:cNvPr id="162" name="Rounded Rectangle 161"/>
          <p:cNvSpPr/>
          <p:nvPr/>
        </p:nvSpPr>
        <p:spPr bwMode="auto">
          <a:xfrm>
            <a:off x="683568" y="3501008"/>
            <a:ext cx="648072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395536" y="4437112"/>
            <a:ext cx="1224136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Screen Shot 2014-04-04 at 12.30.41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76489"/>
          <a:stretch/>
        </p:blipFill>
        <p:spPr>
          <a:xfrm>
            <a:off x="107504" y="1988839"/>
            <a:ext cx="2304256" cy="35283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1700808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NE Expansion</a:t>
            </a:r>
            <a:endParaRPr lang="en-US" b="1" baseline="-250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5508104" y="1628800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DBPedia</a:t>
            </a:r>
            <a:r>
              <a:rPr lang="en-US" b="1" dirty="0" smtClean="0"/>
              <a:t> Clues</a:t>
            </a:r>
            <a:endParaRPr lang="en-US" b="1" baseline="-25000" dirty="0" smtClean="0"/>
          </a:p>
        </p:txBody>
      </p:sp>
      <p:pic>
        <p:nvPicPr>
          <p:cNvPr id="17" name="Picture 16" descr="Screen Shot 2014-04-04 at 1.30.3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3" r="37808"/>
          <a:stretch/>
        </p:blipFill>
        <p:spPr>
          <a:xfrm>
            <a:off x="6813293" y="1988840"/>
            <a:ext cx="2079187" cy="3528392"/>
          </a:xfrm>
          <a:prstGeom prst="rect">
            <a:avLst/>
          </a:prstGeom>
        </p:spPr>
      </p:pic>
      <p:sp>
        <p:nvSpPr>
          <p:cNvPr id="18" name="Trapezoid 17"/>
          <p:cNvSpPr/>
          <p:nvPr/>
        </p:nvSpPr>
        <p:spPr bwMode="auto">
          <a:xfrm>
            <a:off x="2411760" y="2060848"/>
            <a:ext cx="1008112" cy="3456384"/>
          </a:xfrm>
          <a:prstGeom prst="trapezoid">
            <a:avLst>
              <a:gd name="adj" fmla="val 0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7784" y="2712976"/>
            <a:ext cx="461665" cy="219367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6656" y="44820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2842" y="428064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7864" y="220486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347864" y="240628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47864" y="260771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347864" y="2809133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82842" y="321197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2842" y="301055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7864" y="341340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356656" y="36148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6656" y="38470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2842" y="407922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6656" y="47142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6656" y="4946473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56656" y="5178678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auto">
          <a:xfrm>
            <a:off x="251520" y="188640"/>
            <a:ext cx="655272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User Perspective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043608" y="980728"/>
            <a:ext cx="714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cap="small" dirty="0" smtClean="0">
                <a:ln w="9000" cmpd="sng">
                  <a:noFill/>
                  <a:prstDash val="solid"/>
                </a:ln>
                <a:cs typeface="Chalkduster"/>
              </a:rPr>
              <a:t>Edward Snowden Ask for Asylum In Russia (04 / 07 /2013)</a:t>
            </a:r>
            <a:endParaRPr lang="en-US" sz="2000" cap="small" dirty="0">
              <a:ln w="9000" cmpd="sng">
                <a:noFill/>
                <a:prstDash val="solid"/>
              </a:ln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11560" y="2780928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237312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708920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/>
          <a:srcRect l="11414" t="8973" r="16806" b="9401"/>
          <a:stretch/>
        </p:blipFill>
        <p:spPr>
          <a:xfrm>
            <a:off x="6069766" y="5877272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9512" y="993502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/>
              <a:t>Set up: </a:t>
            </a:r>
            <a:r>
              <a:rPr lang="en-US" dirty="0" smtClean="0"/>
              <a:t>Expert defines the </a:t>
            </a:r>
            <a:r>
              <a:rPr lang="en-US" u="sng" dirty="0" smtClean="0"/>
              <a:t>list of relevant concepts </a:t>
            </a:r>
            <a:r>
              <a:rPr lang="en-US" dirty="0" smtClean="0"/>
              <a:t>for the newscast based on a deep analysis of the main argument and the feedback of </a:t>
            </a:r>
            <a:r>
              <a:rPr lang="en-US" u="sng" dirty="0" smtClean="0"/>
              <a:t>8 users </a:t>
            </a:r>
            <a:r>
              <a:rPr lang="en-US" dirty="0" smtClean="0"/>
              <a:t>participating in a user experience study [*]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7" y="6381328"/>
            <a:ext cx="5904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000" dirty="0" smtClean="0"/>
              <a:t> [</a:t>
            </a:r>
            <a:r>
              <a:rPr lang="en-US" sz="1000" dirty="0"/>
              <a:t>*] L. Perez Romero, R. </a:t>
            </a:r>
            <a:r>
              <a:rPr lang="en-US" sz="1000" dirty="0" err="1"/>
              <a:t>Ahn</a:t>
            </a:r>
            <a:r>
              <a:rPr lang="en-US" sz="1000" dirty="0"/>
              <a:t>, and L. Hardman. </a:t>
            </a:r>
            <a:r>
              <a:rPr lang="en-US" sz="1000" dirty="0" err="1"/>
              <a:t>Linkedtv</a:t>
            </a:r>
            <a:r>
              <a:rPr lang="en-US" sz="1000" dirty="0"/>
              <a:t> news: designing a </a:t>
            </a:r>
            <a:r>
              <a:rPr lang="en-US" sz="1000" dirty="0" smtClean="0"/>
              <a:t>second screen </a:t>
            </a:r>
            <a:r>
              <a:rPr lang="en-US" sz="1000" dirty="0"/>
              <a:t>companion for web-enriched news broadcasts.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69262"/>
              </p:ext>
            </p:extLst>
          </p:nvPr>
        </p:nvGraphicFramePr>
        <p:xfrm>
          <a:off x="323528" y="1988840"/>
          <a:ext cx="8568951" cy="424225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34866"/>
                <a:gridCol w="2281557"/>
                <a:gridCol w="1402124"/>
                <a:gridCol w="1636614"/>
                <a:gridCol w="17137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GT Entity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Expert’s Comment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Extraction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Expansion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DBpedia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Clues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Edward Snowden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Public figure. He is the “who” of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Russia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The location, but also an actor, the indirect object of the main</a:t>
                      </a:r>
                      <a:r>
                        <a:rPr lang="en-US" sz="800" baseline="0" dirty="0" smtClean="0"/>
                        <a:t> sentence “”to whom”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7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Political Asylum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This is</a:t>
                      </a:r>
                      <a:r>
                        <a:rPr lang="en-US" sz="800" baseline="0" dirty="0" smtClean="0"/>
                        <a:t> related to the “what” of the news. This is the Snowden’s request, the direct object.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Background information on related to Snowden,</a:t>
                      </a:r>
                      <a:r>
                        <a:rPr lang="en-US" sz="800" baseline="0" dirty="0" smtClean="0"/>
                        <a:t> since he is an ex-CIA employee. An axe in a wider sense, not this item in particular, but on Snowden’s history.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37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Sheremetyevo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Airport, specific location of</a:t>
                      </a:r>
                      <a:r>
                        <a:rPr lang="en-US" sz="800" baseline="0" dirty="0" smtClean="0"/>
                        <a:t>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Anatoly </a:t>
                      </a:r>
                      <a:r>
                        <a:rPr lang="en-US" sz="1200" dirty="0" err="1" smtClean="0"/>
                        <a:t>Kucherena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Secondary actor and</a:t>
                      </a:r>
                      <a:r>
                        <a:rPr lang="en-US" sz="800" baseline="0" dirty="0" smtClean="0"/>
                        <a:t> speaker in the video. Information about an interview of person expressing his opinion.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 Department</a:t>
                      </a:r>
                      <a:r>
                        <a:rPr lang="en-US" sz="1200" baseline="0" dirty="0" smtClean="0"/>
                        <a:t> of State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Involved organization. Not</a:t>
                      </a:r>
                      <a:r>
                        <a:rPr lang="en-US" sz="800" baseline="0" dirty="0" smtClean="0"/>
                        <a:t> mentioned  but related with the main subject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Entities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“human-rights”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“extradition”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</a:rPr>
                        <a:t>Minister of Russia, “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Igor </a:t>
                      </a: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Shuvalov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Comments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Better</a:t>
                      </a:r>
                      <a:r>
                        <a:rPr lang="en-US" sz="1000" b="1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ranking: 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Entities like “</a:t>
                      </a:r>
                      <a:r>
                        <a:rPr lang="en-US" sz="8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Sheremetyevo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 scored higher</a:t>
                      </a:r>
                      <a:endParaRPr lang="en-US" sz="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"/>
          <p:cNvSpPr>
            <a:spLocks noGrp="1" noChangeArrowheads="1"/>
          </p:cNvSpPr>
          <p:nvPr>
            <p:ph type="title"/>
          </p:nvPr>
        </p:nvSpPr>
        <p:spPr>
          <a:xfrm>
            <a:off x="251520" y="-32367"/>
            <a:ext cx="8228160" cy="1144921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Feeding a companion TV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436096" y="155679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4"/>
              </a:rPr>
              <a:t>http://linkedtv.project.cwi.nl/news/mainscreen.html</a:t>
            </a:r>
            <a:endParaRPr lang="en-US" sz="1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79512" y="5589240"/>
            <a:ext cx="3384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5"/>
              </a:rPr>
              <a:t>http://linkedtv.project.cwi.nl/news/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301208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Second Screen @ </a:t>
            </a:r>
            <a:endParaRPr lang="en-US" baseline="-25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08104" y="1268760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Main Screen @ 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9330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6556321" y="6345307"/>
            <a:ext cx="2128320" cy="470930"/>
          </a:xfrm>
          <a:prstGeom prst="rect">
            <a:avLst/>
          </a:prstGeom>
        </p:spPr>
        <p:txBody>
          <a:bodyPr lIns="82945" tIns="41473" rIns="82945" bIns="41473"/>
          <a:lstStyle/>
          <a:p>
            <a:fld id="{3D4D4D17-E774-AE4A-AEE4-328CB7148421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67544" y="-27384"/>
            <a:ext cx="8228160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9532" y="2915940"/>
            <a:ext cx="856895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Preliminary results indicate that:</a:t>
            </a:r>
            <a:endParaRPr lang="en-US" dirty="0" smtClean="0"/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The initial set </a:t>
            </a:r>
            <a:r>
              <a:rPr lang="en-US" sz="1600" dirty="0"/>
              <a:t>of entities is </a:t>
            </a:r>
            <a:r>
              <a:rPr lang="en-US" sz="1600" b="1" dirty="0" smtClean="0"/>
              <a:t>augmented </a:t>
            </a:r>
            <a:r>
              <a:rPr lang="en-US" sz="1600" dirty="0" smtClean="0"/>
              <a:t>with relevant </a:t>
            </a:r>
            <a:r>
              <a:rPr lang="en-US" sz="1600" dirty="0"/>
              <a:t>concepts not detected by pure NE </a:t>
            </a:r>
            <a:r>
              <a:rPr lang="en-US" sz="1600" dirty="0" smtClean="0"/>
              <a:t>approaches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By exploring </a:t>
            </a:r>
            <a:r>
              <a:rPr lang="en-US" sz="1600" dirty="0" err="1"/>
              <a:t>DBpedia</a:t>
            </a:r>
            <a:r>
              <a:rPr lang="en-US" sz="1600" dirty="0"/>
              <a:t> paths </a:t>
            </a:r>
            <a:r>
              <a:rPr lang="en-US" sz="1600" dirty="0" smtClean="0"/>
              <a:t>we: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Obtain</a:t>
            </a:r>
            <a:r>
              <a:rPr lang="en-US" sz="1600" dirty="0" smtClean="0"/>
              <a:t> a more accurate </a:t>
            </a:r>
            <a:r>
              <a:rPr lang="en-US" sz="1600" b="1" dirty="0" smtClean="0"/>
              <a:t>ranking</a:t>
            </a:r>
            <a:r>
              <a:rPr lang="en-US" sz="1600" dirty="0" smtClean="0"/>
              <a:t> of the relevant concepts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Bring </a:t>
            </a:r>
            <a:r>
              <a:rPr lang="en-US" sz="1600" dirty="0" smtClean="0"/>
              <a:t>forward more related entities.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Filter out </a:t>
            </a:r>
            <a:r>
              <a:rPr lang="en-US" sz="1600" dirty="0" smtClean="0"/>
              <a:t>those that are not </a:t>
            </a:r>
            <a:r>
              <a:rPr lang="en-US" sz="1600" b="1" dirty="0" smtClean="0"/>
              <a:t>representative</a:t>
            </a:r>
            <a:r>
              <a:rPr lang="en-US" sz="1600" dirty="0" smtClean="0"/>
              <a:t> in the broader context of an event.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59532" y="1268760"/>
            <a:ext cx="856895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pproach for </a:t>
            </a:r>
            <a:r>
              <a:rPr lang="en-US" b="1" dirty="0" smtClean="0"/>
              <a:t>context</a:t>
            </a:r>
            <a:r>
              <a:rPr lang="en-US" b="1" dirty="0"/>
              <a:t>-aware annotating </a:t>
            </a:r>
            <a:r>
              <a:rPr lang="en-US" b="1" dirty="0" smtClean="0"/>
              <a:t>News </a:t>
            </a:r>
            <a:r>
              <a:rPr lang="en-US" b="1" dirty="0"/>
              <a:t>E</a:t>
            </a:r>
            <a:r>
              <a:rPr lang="en-US" b="1" dirty="0" smtClean="0"/>
              <a:t>vents: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Starts from </a:t>
            </a:r>
            <a:r>
              <a:rPr lang="en-US" sz="1600" b="1" dirty="0"/>
              <a:t>named</a:t>
            </a:r>
            <a:r>
              <a:rPr lang="en-US" sz="1600" dirty="0"/>
              <a:t> </a:t>
            </a:r>
            <a:r>
              <a:rPr lang="en-US" sz="1600" b="1" dirty="0"/>
              <a:t>entities</a:t>
            </a:r>
            <a:r>
              <a:rPr lang="en-US" sz="1600" dirty="0"/>
              <a:t> recognized </a:t>
            </a:r>
            <a:r>
              <a:rPr lang="en-US" sz="1600" dirty="0" smtClean="0"/>
              <a:t>in timed text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Expands </a:t>
            </a:r>
            <a:r>
              <a:rPr lang="en-US" sz="1600" dirty="0" smtClean="0"/>
              <a:t>this set by analyzing </a:t>
            </a:r>
            <a:r>
              <a:rPr lang="en-US" sz="1600" dirty="0"/>
              <a:t>additional </a:t>
            </a:r>
            <a:r>
              <a:rPr lang="en-US" sz="1600" dirty="0" smtClean="0"/>
              <a:t>documents </a:t>
            </a:r>
            <a:r>
              <a:rPr lang="en-US" sz="1600" dirty="0"/>
              <a:t>about the same event</a:t>
            </a:r>
            <a:r>
              <a:rPr lang="en-US" sz="1600" dirty="0" smtClean="0"/>
              <a:t>.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Completes </a:t>
            </a:r>
            <a:r>
              <a:rPr lang="en-US" sz="1600" dirty="0" smtClean="0"/>
              <a:t>with </a:t>
            </a:r>
            <a:r>
              <a:rPr lang="en-US" sz="1600" dirty="0"/>
              <a:t>cues about </a:t>
            </a:r>
            <a:r>
              <a:rPr lang="en-US" sz="1600" dirty="0" smtClean="0"/>
              <a:t>the path connectivity in </a:t>
            </a:r>
            <a:r>
              <a:rPr lang="en-US" sz="1600" b="1" dirty="0" err="1" smtClean="0"/>
              <a:t>DBpedia</a:t>
            </a:r>
            <a:r>
              <a:rPr lang="en-US" sz="1600" dirty="0" smtClean="0"/>
              <a:t>.</a:t>
            </a:r>
            <a:endParaRPr lang="en-US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395536" y="5374957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resultant </a:t>
            </a:r>
            <a:r>
              <a:rPr lang="en-US" b="1" dirty="0">
                <a:solidFill>
                  <a:srgbClr val="000000"/>
                </a:solidFill>
              </a:rPr>
              <a:t>E</a:t>
            </a:r>
            <a:r>
              <a:rPr lang="en-US" b="1" dirty="0" smtClean="0">
                <a:solidFill>
                  <a:srgbClr val="000000"/>
                </a:solidFill>
              </a:rPr>
              <a:t>ntity </a:t>
            </a:r>
            <a:r>
              <a:rPr lang="en-US" b="1" dirty="0">
                <a:solidFill>
                  <a:srgbClr val="000000"/>
                </a:solidFill>
              </a:rPr>
              <a:t>C</a:t>
            </a:r>
            <a:r>
              <a:rPr lang="en-US" b="1" dirty="0" smtClean="0">
                <a:solidFill>
                  <a:srgbClr val="000000"/>
                </a:solidFill>
              </a:rPr>
              <a:t>ontext </a:t>
            </a:r>
            <a:r>
              <a:rPr lang="en-US" dirty="0" smtClean="0">
                <a:solidFill>
                  <a:srgbClr val="000000"/>
                </a:solidFill>
              </a:rPr>
              <a:t>provides newscast applications with valuable data that enhance user experience.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08917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32" y="1347439"/>
            <a:ext cx="8568952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More extensive </a:t>
            </a:r>
            <a:r>
              <a:rPr lang="en-US" b="1" dirty="0" smtClean="0">
                <a:solidFill>
                  <a:srgbClr val="000000"/>
                </a:solidFill>
              </a:rPr>
              <a:t>evaluation</a:t>
            </a:r>
            <a:r>
              <a:rPr lang="en-US" dirty="0" smtClean="0">
                <a:solidFill>
                  <a:srgbClr val="000000"/>
                </a:solidFill>
              </a:rPr>
              <a:t> involving a bigger number of users and use cases.</a:t>
            </a:r>
          </a:p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Regarding the </a:t>
            </a:r>
            <a:r>
              <a:rPr lang="en-US" b="1" dirty="0" smtClean="0">
                <a:solidFill>
                  <a:srgbClr val="000000"/>
                </a:solidFill>
              </a:rPr>
              <a:t>NE Expansion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Study</a:t>
            </a:r>
            <a:r>
              <a:rPr lang="en-US" sz="1600" dirty="0" smtClean="0">
                <a:solidFill>
                  <a:srgbClr val="000000"/>
                </a:solidFill>
              </a:rPr>
              <a:t> the adequacy of different </a:t>
            </a:r>
            <a:r>
              <a:rPr lang="en-US" sz="1600" b="1" dirty="0" smtClean="0">
                <a:solidFill>
                  <a:srgbClr val="000000"/>
                </a:solidFill>
              </a:rPr>
              <a:t>extractors </a:t>
            </a:r>
            <a:r>
              <a:rPr lang="en-US" sz="1600" dirty="0" smtClean="0">
                <a:solidFill>
                  <a:srgbClr val="000000"/>
                </a:solidFill>
              </a:rPr>
              <a:t>in NERD when:</a:t>
            </a:r>
          </a:p>
          <a:p>
            <a:pPr marL="1200150" lvl="2" indent="-285750" algn="l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original </a:t>
            </a:r>
            <a:r>
              <a:rPr lang="en-US" sz="1400" b="1" dirty="0" smtClean="0">
                <a:solidFill>
                  <a:srgbClr val="000000"/>
                </a:solidFill>
              </a:rPr>
              <a:t>transcripts</a:t>
            </a:r>
            <a:r>
              <a:rPr lang="en-US" sz="1400" dirty="0" smtClean="0">
                <a:solidFill>
                  <a:srgbClr val="000000"/>
                </a:solidFill>
              </a:rPr>
              <a:t> of the video. (Representative entities)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</a:t>
            </a:r>
            <a:r>
              <a:rPr lang="en-US" sz="1400" b="1" dirty="0" smtClean="0">
                <a:solidFill>
                  <a:srgbClr val="000000"/>
                </a:solidFill>
              </a:rPr>
              <a:t>additional documents</a:t>
            </a:r>
            <a:r>
              <a:rPr lang="en-US" sz="1400" dirty="0" smtClean="0">
                <a:solidFill>
                  <a:srgbClr val="000000"/>
                </a:solidFill>
              </a:rPr>
              <a:t> found in the Web (Relevant Entities)</a:t>
            </a: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Optimizing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</a:rPr>
              <a:t>query generation </a:t>
            </a:r>
            <a:r>
              <a:rPr lang="en-US" sz="1600" dirty="0" smtClean="0">
                <a:solidFill>
                  <a:srgbClr val="000000"/>
                </a:solidFill>
              </a:rPr>
              <a:t>phase: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Exploit </a:t>
            </a:r>
            <a:r>
              <a:rPr lang="en-US" sz="1600" b="1" dirty="0" smtClean="0">
                <a:solidFill>
                  <a:srgbClr val="000000"/>
                </a:solidFill>
              </a:rPr>
              <a:t>whole entities </a:t>
            </a:r>
            <a:r>
              <a:rPr lang="en-US" sz="1600" dirty="0" smtClean="0">
                <a:solidFill>
                  <a:srgbClr val="000000"/>
                </a:solidFill>
              </a:rPr>
              <a:t>instead textual labels only.</a:t>
            </a: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/>
              <a:t>Regarding connectivity study in </a:t>
            </a:r>
            <a:r>
              <a:rPr lang="en-US" b="1" dirty="0" err="1" smtClean="0"/>
              <a:t>DBpedia</a:t>
            </a:r>
            <a:r>
              <a:rPr lang="en-US" dirty="0" smtClean="0"/>
              <a:t>.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Further analysis of relevant </a:t>
            </a:r>
            <a:r>
              <a:rPr lang="en-US" sz="1600" b="1" dirty="0" smtClean="0">
                <a:solidFill>
                  <a:srgbClr val="000000"/>
                </a:solidFill>
              </a:rPr>
              <a:t>properties</a:t>
            </a:r>
            <a:r>
              <a:rPr lang="en-US" sz="1600" dirty="0" smtClean="0">
                <a:solidFill>
                  <a:srgbClr val="000000"/>
                </a:solidFill>
              </a:rPr>
              <a:t> for promoting entities involved with them.</a:t>
            </a:r>
            <a:endParaRPr lang="en-US" sz="1600" dirty="0">
              <a:solidFill>
                <a:srgbClr val="000000"/>
              </a:solidFill>
            </a:endParaRP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Cluster algorithms over the Adjacency Matrix for detecting meaningful groups of entities.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Continuing </a:t>
            </a:r>
            <a:r>
              <a:rPr lang="en-US" dirty="0" smtClean="0">
                <a:solidFill>
                  <a:srgbClr val="000000"/>
                </a:solidFill>
              </a:rPr>
              <a:t>developing </a:t>
            </a:r>
            <a:r>
              <a:rPr lang="en-US" b="1" dirty="0" smtClean="0">
                <a:solidFill>
                  <a:srgbClr val="000000"/>
                </a:solidFill>
              </a:rPr>
              <a:t>user oriented applications </a:t>
            </a:r>
            <a:r>
              <a:rPr lang="en-US" dirty="0" smtClean="0">
                <a:solidFill>
                  <a:srgbClr val="000000"/>
                </a:solidFill>
              </a:rPr>
              <a:t>for bringing value out of the resultant entity 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ontext.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251520" y="188640"/>
            <a:ext cx="81369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Technological Perspective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436096" y="515719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OCR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87824" y="5157192"/>
            <a:ext cx="118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Metadata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576" y="5157192"/>
            <a:ext cx="1221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Subtitles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96784" y="5157192"/>
            <a:ext cx="149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Visual Cues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387644" y="1052736"/>
            <a:ext cx="4947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In which </a:t>
            </a:r>
            <a:r>
              <a:rPr lang="en-US" sz="2000" i="1" cap="small" dirty="0" err="1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russian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 airport is he exactly?</a:t>
            </a:r>
            <a:endParaRPr lang="en-US" sz="2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732240" y="558924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400" dirty="0" err="1" smtClean="0"/>
              <a:t>LSCOM:Face</a:t>
            </a:r>
            <a:endParaRPr lang="en-US" sz="1400" dirty="0"/>
          </a:p>
          <a:p>
            <a:pPr lvl="1"/>
            <a:r>
              <a:rPr lang="en-US" sz="1400" dirty="0" err="1" smtClean="0"/>
              <a:t>LSCOM:Building</a:t>
            </a:r>
            <a:endParaRPr lang="en-US" sz="1400" dirty="0"/>
          </a:p>
        </p:txBody>
      </p:sp>
      <p:sp>
        <p:nvSpPr>
          <p:cNvPr id="88" name="Rectangle 87"/>
          <p:cNvSpPr/>
          <p:nvPr/>
        </p:nvSpPr>
        <p:spPr>
          <a:xfrm>
            <a:off x="3563888" y="2492896"/>
            <a:ext cx="1228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67944" y="1300698"/>
            <a:ext cx="3851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cap="small" dirty="0" smtClean="0">
                <a:ln w="9000" cmpd="sng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cs typeface="Chalkduster"/>
              </a:rPr>
              <a:t>Solution: go out and grab it!</a:t>
            </a:r>
            <a:endParaRPr lang="en-US" sz="2000" b="1" i="1" cap="small" dirty="0">
              <a:ln w="9000" cmpd="sng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7939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8" grpId="0"/>
      <p:bldP spid="89" grpId="0"/>
      <p:bldP spid="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51520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87824" y="3284984"/>
            <a:ext cx="5097999" cy="2923247"/>
            <a:chOff x="174101" y="2318964"/>
            <a:chExt cx="8664833" cy="441649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478" y="3842036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66652" y="4385991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4425" y="6017854"/>
              <a:ext cx="1701037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44263" y="6017854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984" y="5256318"/>
              <a:ext cx="2035374" cy="8138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93534" y="5365109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69648" y="4385991"/>
              <a:ext cx="1601608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7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</a:t>
            </a:r>
          </a:p>
        </p:txBody>
      </p:sp>
      <p:pic>
        <p:nvPicPr>
          <p:cNvPr id="6" name="Picture 5" descr="Screen Shot 2014-04-05 at 2.06.28 AM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806295"/>
            <a:ext cx="1283912" cy="35900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76256" y="5661248"/>
            <a:ext cx="1349133" cy="6066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72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Five W´s *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Four </a:t>
            </a:r>
            <a:r>
              <a:rPr lang="en-US" sz="1600" dirty="0"/>
              <a:t>W´s</a:t>
            </a:r>
            <a:endParaRPr lang="en-US" sz="1600" dirty="0" smtClean="0"/>
          </a:p>
          <a:p>
            <a:pPr lvl="1"/>
            <a:r>
              <a:rPr lang="en-US" sz="1400" b="1" dirty="0" smtClean="0"/>
              <a:t>Who?: </a:t>
            </a:r>
            <a:r>
              <a:rPr lang="en-US" sz="1400" dirty="0" err="1" smtClean="0"/>
              <a:t>nerd:Person</a:t>
            </a:r>
            <a:r>
              <a:rPr lang="en-US" sz="1400" dirty="0" smtClean="0"/>
              <a:t>, </a:t>
            </a:r>
            <a:r>
              <a:rPr lang="en-US" sz="1400" dirty="0" err="1" smtClean="0"/>
              <a:t>nerd:Organization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What?</a:t>
            </a:r>
            <a:r>
              <a:rPr lang="en-US" sz="1400" b="1" dirty="0"/>
              <a:t>: </a:t>
            </a:r>
            <a:r>
              <a:rPr lang="en-US" sz="1400" dirty="0" err="1"/>
              <a:t>nerd:Event</a:t>
            </a:r>
            <a:r>
              <a:rPr lang="en-US" sz="1400" dirty="0"/>
              <a:t>, </a:t>
            </a:r>
            <a:r>
              <a:rPr lang="en-US" sz="1400" dirty="0" err="1"/>
              <a:t>nerd:Function</a:t>
            </a:r>
            <a:r>
              <a:rPr lang="en-US" sz="1400" dirty="0"/>
              <a:t>, </a:t>
            </a:r>
            <a:r>
              <a:rPr lang="en-US" sz="1400" dirty="0" err="1"/>
              <a:t>nerd:Product</a:t>
            </a:r>
            <a:endParaRPr lang="en-US" sz="1400" dirty="0" smtClean="0"/>
          </a:p>
          <a:p>
            <a:pPr lvl="1"/>
            <a:r>
              <a:rPr lang="en-US" sz="1400" b="1" dirty="0" smtClean="0"/>
              <a:t>Where?: </a:t>
            </a:r>
            <a:r>
              <a:rPr lang="en-US" sz="1400" dirty="0" err="1" smtClean="0"/>
              <a:t>nerd:Location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When?:</a:t>
            </a:r>
            <a:r>
              <a:rPr lang="en-US" sz="1400" dirty="0"/>
              <a:t> </a:t>
            </a:r>
            <a:r>
              <a:rPr lang="en-US" sz="1400" dirty="0" smtClean="0"/>
              <a:t>from Newscast’s metadata</a:t>
            </a:r>
            <a:endParaRPr lang="en-US" sz="1400" b="1" dirty="0" smtClean="0"/>
          </a:p>
          <a:p>
            <a:pPr lvl="1"/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Ranking according Extractor’s Relevance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Relative Relevance falls in the upper quarter interval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Concatenate </a:t>
            </a:r>
            <a:r>
              <a:rPr lang="en-US" sz="1400" b="1" dirty="0" smtClean="0"/>
              <a:t>Labels </a:t>
            </a:r>
            <a:r>
              <a:rPr lang="en-US" sz="1400" dirty="0" smtClean="0"/>
              <a:t>of the selected entities in </a:t>
            </a:r>
            <a:r>
              <a:rPr lang="en-US" sz="1400" b="1" dirty="0" smtClean="0"/>
              <a:t>Who</a:t>
            </a:r>
            <a:r>
              <a:rPr lang="en-US" sz="1400" dirty="0" smtClean="0"/>
              <a:t>, </a:t>
            </a:r>
            <a:r>
              <a:rPr lang="en-US" sz="1400" b="1" dirty="0" smtClean="0"/>
              <a:t>What</a:t>
            </a:r>
            <a:r>
              <a:rPr lang="en-US" sz="1400" dirty="0" smtClean="0"/>
              <a:t>, </a:t>
            </a:r>
            <a:r>
              <a:rPr lang="en-US" sz="1400" b="1" dirty="0" smtClean="0"/>
              <a:t>Where</a:t>
            </a:r>
            <a:r>
              <a:rPr lang="en-US" sz="1400" dirty="0" smtClean="0"/>
              <a:t>, for a time </a:t>
            </a:r>
            <a:r>
              <a:rPr lang="en-US" sz="14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560" y="6093296"/>
            <a:ext cx="784887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200" i="1" dirty="0" smtClean="0"/>
              <a:t>(*) J</a:t>
            </a:r>
            <a:r>
              <a:rPr lang="en-US" sz="1200" i="1" dirty="0"/>
              <a:t>. Li and L. </a:t>
            </a:r>
            <a:r>
              <a:rPr lang="en-US" sz="1200" i="1" dirty="0" err="1"/>
              <a:t>Fei-Fei</a:t>
            </a:r>
            <a:r>
              <a:rPr lang="en-US" sz="1200" i="1" dirty="0"/>
              <a:t>. What, where and who? classifying events by scene and object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1913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1556792"/>
            <a:ext cx="5544616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Clustering: </a:t>
            </a:r>
            <a:endParaRPr lang="en-US" sz="1600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b="1" dirty="0" smtClean="0">
                <a:latin typeface="+mn-lt"/>
              </a:rPr>
              <a:t>Centroid-based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approach.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>
                <a:latin typeface="+mn-lt"/>
              </a:rPr>
              <a:t>D</a:t>
            </a:r>
            <a:r>
              <a:rPr lang="en-US" sz="1400" dirty="0" smtClean="0">
                <a:latin typeface="+mn-lt"/>
              </a:rPr>
              <a:t>istance </a:t>
            </a:r>
            <a:r>
              <a:rPr lang="en-US" sz="14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/>
              <a:t>Strict string </a:t>
            </a:r>
            <a:r>
              <a:rPr lang="en-US" sz="1400" dirty="0"/>
              <a:t>similarity over the </a:t>
            </a:r>
            <a:r>
              <a:rPr lang="en-US" sz="1400" dirty="0" smtClean="0"/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err="1" smtClean="0"/>
              <a:t>Jaro</a:t>
            </a:r>
            <a:r>
              <a:rPr lang="en-US" sz="1400" dirty="0"/>
              <a:t>-Winkler string distance </a:t>
            </a:r>
            <a:r>
              <a:rPr lang="en-US" sz="1400" dirty="0" smtClean="0"/>
              <a:t>over labels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140968"/>
            <a:ext cx="5544616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</a:t>
            </a:r>
            <a:r>
              <a:rPr lang="en-US" sz="1600" b="1" dirty="0" smtClean="0">
                <a:latin typeface="+mn-lt"/>
              </a:rPr>
              <a:t>Re-ranking </a:t>
            </a:r>
            <a:r>
              <a:rPr lang="en-US" sz="1600" dirty="0" smtClean="0">
                <a:latin typeface="+mn-lt"/>
              </a:rPr>
              <a:t>according to</a:t>
            </a:r>
            <a:r>
              <a:rPr lang="en-US" sz="1600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in the transcripts </a:t>
            </a:r>
            <a:endParaRPr lang="en-US" sz="14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over the additional </a:t>
            </a:r>
            <a:r>
              <a:rPr lang="en-US" sz="14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Average </a:t>
            </a:r>
            <a:r>
              <a:rPr lang="en-US" sz="1400" dirty="0">
                <a:latin typeface="+mn-lt"/>
              </a:rPr>
              <a:t>relevance </a:t>
            </a:r>
            <a:r>
              <a:rPr lang="en-US" sz="1400" dirty="0" smtClean="0">
                <a:latin typeface="+mn-lt"/>
              </a:rPr>
              <a:t>from extractors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568" y="4581128"/>
            <a:ext cx="554461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 smtClean="0">
                <a:latin typeface="+mn-lt"/>
              </a:rPr>
              <a:t>Outcome: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Not disambiguated Entities can obtain 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Relevant but non spotted entities arise (Example: </a:t>
            </a:r>
            <a:r>
              <a:rPr lang="en-US" sz="1400" b="1" dirty="0" smtClean="0">
                <a:latin typeface="+mn-lt"/>
              </a:rPr>
              <a:t>N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0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32277</TotalTime>
  <Words>1373</Words>
  <Application>Microsoft Macintosh PowerPoint</Application>
  <PresentationFormat>On-screen Show (4:3)</PresentationFormat>
  <Paragraphs>320</Paragraphs>
  <Slides>24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1_Modèle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Feeding a companion TV app</vt:lpstr>
      <vt:lpstr>PowerPoint Presentation</vt:lpstr>
      <vt:lpstr>The Future</vt:lpstr>
      <vt:lpstr>PowerPoint Presentation</vt:lpstr>
    </vt:vector>
  </TitlesOfParts>
  <Company>Institut 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807</cp:revision>
  <cp:lastPrinted>2014-04-03T13:34:03Z</cp:lastPrinted>
  <dcterms:created xsi:type="dcterms:W3CDTF">2007-06-19T08:15:35Z</dcterms:created>
  <dcterms:modified xsi:type="dcterms:W3CDTF">2014-04-07T13:19:12Z</dcterms:modified>
</cp:coreProperties>
</file>